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1"/>
  </p:sldMasterIdLst>
  <p:notesMasterIdLst>
    <p:notesMasterId r:id="rId9"/>
  </p:notesMasterIdLst>
  <p:sldIdLst>
    <p:sldId id="256" r:id="rId2"/>
    <p:sldId id="257" r:id="rId3"/>
    <p:sldId id="258" r:id="rId4"/>
    <p:sldId id="272" r:id="rId5"/>
    <p:sldId id="274" r:id="rId6"/>
    <p:sldId id="273" r:id="rId7"/>
    <p:sldId id="271" r:id="rId8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gY++AzrQTXg/8kdB+Bya+qj+FM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4CC565-5D4F-4ADB-BF1C-9D2FAAF506E7}" v="2" dt="2025-09-03T04:59:31.636"/>
    <p1510:client id="{6EC8C626-BBCC-4E39-ADD6-9998629F78DA}" v="83" dt="2025-09-03T05:28:21.707"/>
    <p1510:client id="{8ED22E3A-D4CA-4D82-8D9E-A7323D0149A8}" v="16" dt="2025-09-03T04:46:10.2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65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2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ul Kudre" userId="e9641ad8-2bef-4cbf-83e8-95014db68bf5" providerId="ADAL" clId="{6EC8C626-BBCC-4E39-ADD6-9998629F78DA}"/>
    <pc:docChg chg="custSel modSld">
      <pc:chgData name="Raul Kudre" userId="e9641ad8-2bef-4cbf-83e8-95014db68bf5" providerId="ADAL" clId="{6EC8C626-BBCC-4E39-ADD6-9998629F78DA}" dt="2025-09-03T05:28:21.707" v="82" actId="313"/>
      <pc:docMkLst>
        <pc:docMk/>
      </pc:docMkLst>
      <pc:sldChg chg="addSp delSp modSp mod">
        <pc:chgData name="Raul Kudre" userId="e9641ad8-2bef-4cbf-83e8-95014db68bf5" providerId="ADAL" clId="{6EC8C626-BBCC-4E39-ADD6-9998629F78DA}" dt="2025-09-03T05:28:21.707" v="82" actId="313"/>
        <pc:sldMkLst>
          <pc:docMk/>
          <pc:sldMk cId="1282171273" sldId="273"/>
        </pc:sldMkLst>
        <pc:spChg chg="add mod">
          <ac:chgData name="Raul Kudre" userId="e9641ad8-2bef-4cbf-83e8-95014db68bf5" providerId="ADAL" clId="{6EC8C626-BBCC-4E39-ADD6-9998629F78DA}" dt="2025-09-03T05:28:21.707" v="82" actId="313"/>
          <ac:spMkLst>
            <pc:docMk/>
            <pc:sldMk cId="1282171273" sldId="273"/>
            <ac:spMk id="3" creationId="{D28ED8DE-749D-D0EA-831B-8E425C0F0556}"/>
          </ac:spMkLst>
        </pc:spChg>
        <pc:spChg chg="del mod">
          <ac:chgData name="Raul Kudre" userId="e9641ad8-2bef-4cbf-83e8-95014db68bf5" providerId="ADAL" clId="{6EC8C626-BBCC-4E39-ADD6-9998629F78DA}" dt="2025-09-03T05:27:16.945" v="7" actId="478"/>
          <ac:spMkLst>
            <pc:docMk/>
            <pc:sldMk cId="1282171273" sldId="273"/>
            <ac:spMk id="107" creationId="{BACF8D58-F431-3EA8-D81B-C1217D495B19}"/>
          </ac:spMkLst>
        </pc:spChg>
      </pc:sldChg>
    </pc:docChg>
  </pc:docChgLst>
  <pc:docChgLst>
    <pc:chgData name="Raul Kudre" userId="e9641ad8-2bef-4cbf-83e8-95014db68bf5" providerId="ADAL" clId="{E8FB7E20-BCA7-4B7D-B577-8C034ED91EDC}"/>
    <pc:docChg chg="modSld">
      <pc:chgData name="Raul Kudre" userId="e9641ad8-2bef-4cbf-83e8-95014db68bf5" providerId="ADAL" clId="{E8FB7E20-BCA7-4B7D-B577-8C034ED91EDC}" dt="2025-09-03T05:00:05.411" v="9" actId="6549"/>
      <pc:docMkLst>
        <pc:docMk/>
      </pc:docMkLst>
      <pc:sldChg chg="modSp mod">
        <pc:chgData name="Raul Kudre" userId="e9641ad8-2bef-4cbf-83e8-95014db68bf5" providerId="ADAL" clId="{E8FB7E20-BCA7-4B7D-B577-8C034ED91EDC}" dt="2025-09-03T05:00:05.411" v="9" actId="6549"/>
        <pc:sldMkLst>
          <pc:docMk/>
          <pc:sldMk cId="1282171273" sldId="273"/>
        </pc:sldMkLst>
        <pc:spChg chg="mod">
          <ac:chgData name="Raul Kudre" userId="e9641ad8-2bef-4cbf-83e8-95014db68bf5" providerId="ADAL" clId="{E8FB7E20-BCA7-4B7D-B577-8C034ED91EDC}" dt="2025-09-03T05:00:05.411" v="9" actId="6549"/>
          <ac:spMkLst>
            <pc:docMk/>
            <pc:sldMk cId="1282171273" sldId="273"/>
            <ac:spMk id="107" creationId="{BACF8D58-F431-3EA8-D81B-C1217D495B19}"/>
          </ac:spMkLst>
        </pc:spChg>
      </pc:sldChg>
      <pc:sldChg chg="modSp mod">
        <pc:chgData name="Raul Kudre" userId="e9641ad8-2bef-4cbf-83e8-95014db68bf5" providerId="ADAL" clId="{E8FB7E20-BCA7-4B7D-B577-8C034ED91EDC}" dt="2025-09-03T04:59:48.471" v="8" actId="255"/>
        <pc:sldMkLst>
          <pc:docMk/>
          <pc:sldMk cId="975940462" sldId="274"/>
        </pc:sldMkLst>
        <pc:spChg chg="mod">
          <ac:chgData name="Raul Kudre" userId="e9641ad8-2bef-4cbf-83e8-95014db68bf5" providerId="ADAL" clId="{E8FB7E20-BCA7-4B7D-B577-8C034ED91EDC}" dt="2025-09-03T04:59:48.471" v="8" actId="255"/>
          <ac:spMkLst>
            <pc:docMk/>
            <pc:sldMk cId="975940462" sldId="274"/>
            <ac:spMk id="107" creationId="{14C789D9-CDCC-1BEB-7975-FC8A6FE09FF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verska-my.sharepoint.com/personal/raul_verska_onmicrosoft_com/Documents/Dokumendid/Esitlused/Setomaa%20areguprogrammi%20ja%20kultuuriprogrammi%20mahu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verska-my.sharepoint.com/personal/raul_verska_onmicrosoft_com/Documents/Dokumendid/Esitlused/Setomaa%20areguprogrammi%20ja%20kultuuriprogrammi%20mahu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/>
              <a:t>Setomaa</a:t>
            </a:r>
            <a:r>
              <a:rPr lang="et-EE" baseline="0"/>
              <a:t> Arenguprogramm v. Riigieelarve</a:t>
            </a:r>
            <a:endParaRPr lang="et-E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Leht1!$B$13</c:f>
              <c:strCache>
                <c:ptCount val="1"/>
                <c:pt idx="0">
                  <c:v>programmi maht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Leht1!$C$12:$G$12</c:f>
              <c:numCache>
                <c:formatCode>General</c:formatCode>
                <c:ptCount val="5"/>
                <c:pt idx="0">
                  <c:v>2006</c:v>
                </c:pt>
                <c:pt idx="1">
                  <c:v>2011</c:v>
                </c:pt>
                <c:pt idx="2">
                  <c:v>2015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Leht1!$C$13:$G$13</c:f>
              <c:numCache>
                <c:formatCode>General</c:formatCode>
                <c:ptCount val="5"/>
                <c:pt idx="0">
                  <c:v>319693</c:v>
                </c:pt>
                <c:pt idx="1">
                  <c:v>319816</c:v>
                </c:pt>
                <c:pt idx="2">
                  <c:v>275558</c:v>
                </c:pt>
                <c:pt idx="3">
                  <c:v>256000</c:v>
                </c:pt>
                <c:pt idx="4">
                  <c:v>216400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28E-44C4-8F8A-0DB28CA5C817}"/>
            </c:ext>
          </c:extLst>
        </c:ser>
        <c:ser>
          <c:idx val="1"/>
          <c:order val="1"/>
          <c:tx>
            <c:strRef>
              <c:f>Leht1!$B$14</c:f>
              <c:strCache>
                <c:ptCount val="1"/>
                <c:pt idx="0">
                  <c:v>riigieelarve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Leht1!$C$12:$G$12</c:f>
              <c:numCache>
                <c:formatCode>General</c:formatCode>
                <c:ptCount val="5"/>
                <c:pt idx="0">
                  <c:v>2006</c:v>
                </c:pt>
                <c:pt idx="1">
                  <c:v>2011</c:v>
                </c:pt>
                <c:pt idx="2">
                  <c:v>2015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Leht1!$C$14:$G$14</c:f>
              <c:numCache>
                <c:formatCode>#,##0</c:formatCode>
                <c:ptCount val="5"/>
                <c:pt idx="0">
                  <c:v>377560</c:v>
                </c:pt>
                <c:pt idx="1">
                  <c:v>569000</c:v>
                </c:pt>
                <c:pt idx="2">
                  <c:v>854556</c:v>
                </c:pt>
                <c:pt idx="3">
                  <c:v>1768381</c:v>
                </c:pt>
                <c:pt idx="4">
                  <c:v>1819484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28E-44C4-8F8A-0DB28CA5C8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3497471"/>
        <c:axId val="793504671"/>
      </c:lineChart>
      <c:catAx>
        <c:axId val="793497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793504671"/>
        <c:crosses val="autoZero"/>
        <c:auto val="1"/>
        <c:lblAlgn val="ctr"/>
        <c:lblOffset val="100"/>
        <c:noMultiLvlLbl val="0"/>
      </c:catAx>
      <c:valAx>
        <c:axId val="7935046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793497471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</c:dTable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Kultuuriprogramm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title>
    <c:autoTitleDeleted val="0"/>
    <c:plotArea>
      <c:layout>
        <c:manualLayout>
          <c:layoutTarget val="inner"/>
          <c:xMode val="edge"/>
          <c:yMode val="edge"/>
          <c:x val="0.19219644230590394"/>
          <c:y val="0.2737433440795265"/>
          <c:w val="0.80780355769409606"/>
          <c:h val="0.64093636960952394"/>
        </c:manualLayout>
      </c:layout>
      <c:lineChart>
        <c:grouping val="stacked"/>
        <c:varyColors val="0"/>
        <c:ser>
          <c:idx val="0"/>
          <c:order val="0"/>
          <c:tx>
            <c:strRef>
              <c:f>Leht1!$B$20</c:f>
              <c:strCache>
                <c:ptCount val="1"/>
                <c:pt idx="0">
                  <c:v>maht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Leht1!$C$20:$J$20</c:f>
              <c:numCache>
                <c:formatCode>General</c:formatCode>
                <c:ptCount val="8"/>
                <c:pt idx="0">
                  <c:v>208800</c:v>
                </c:pt>
                <c:pt idx="1">
                  <c:v>141820</c:v>
                </c:pt>
                <c:pt idx="2">
                  <c:v>142204</c:v>
                </c:pt>
                <c:pt idx="3">
                  <c:v>162820</c:v>
                </c:pt>
                <c:pt idx="4">
                  <c:v>191875</c:v>
                </c:pt>
                <c:pt idx="5">
                  <c:v>200042</c:v>
                </c:pt>
                <c:pt idx="6">
                  <c:v>203457</c:v>
                </c:pt>
                <c:pt idx="7">
                  <c:v>179750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406-49D9-AD71-A2235E4DFCE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40767855"/>
        <c:axId val="1540770255"/>
      </c:lineChart>
      <c:catAx>
        <c:axId val="1540767855"/>
        <c:scaling>
          <c:orientation val="minMax"/>
        </c:scaling>
        <c:delete val="0"/>
        <c:axPos val="b"/>
        <c:title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540770255"/>
        <c:crosses val="autoZero"/>
        <c:auto val="1"/>
        <c:lblAlgn val="ctr"/>
        <c:lblOffset val="100"/>
        <c:noMultiLvlLbl val="0"/>
      </c:catAx>
      <c:valAx>
        <c:axId val="15407702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5407678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t-E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t-EE"/>
              <a:t>2</a:t>
            </a:fld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6bbd26bf5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g6bbd26bf5d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g6bbd26bf5d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t-EE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>
          <a:extLst>
            <a:ext uri="{FF2B5EF4-FFF2-40B4-BE49-F238E27FC236}">
              <a16:creationId xmlns:a16="http://schemas.microsoft.com/office/drawing/2014/main" id="{628914CE-C32E-3FA2-230C-A2DAF560B0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6bbd26bf5d_0_0:notes">
            <a:extLst>
              <a:ext uri="{FF2B5EF4-FFF2-40B4-BE49-F238E27FC236}">
                <a16:creationId xmlns:a16="http://schemas.microsoft.com/office/drawing/2014/main" id="{97FF68A3-0B53-29CE-4773-135257032F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g6bbd26bf5d_0_0:notes">
            <a:extLst>
              <a:ext uri="{FF2B5EF4-FFF2-40B4-BE49-F238E27FC236}">
                <a16:creationId xmlns:a16="http://schemas.microsoft.com/office/drawing/2014/main" id="{D1531E16-8E21-CB4A-1EDB-F9145DC7E18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g6bbd26bf5d_0_0:notes">
            <a:extLst>
              <a:ext uri="{FF2B5EF4-FFF2-40B4-BE49-F238E27FC236}">
                <a16:creationId xmlns:a16="http://schemas.microsoft.com/office/drawing/2014/main" id="{864ABB3E-7BEF-FEB7-C234-FEF37EA288D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t-EE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9183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>
          <a:extLst>
            <a:ext uri="{FF2B5EF4-FFF2-40B4-BE49-F238E27FC236}">
              <a16:creationId xmlns:a16="http://schemas.microsoft.com/office/drawing/2014/main" id="{4254F165-579B-46F1-3BCA-0AD215AC8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6bbd26bf5d_0_0:notes">
            <a:extLst>
              <a:ext uri="{FF2B5EF4-FFF2-40B4-BE49-F238E27FC236}">
                <a16:creationId xmlns:a16="http://schemas.microsoft.com/office/drawing/2014/main" id="{AE1FD00A-28EE-F827-2BDC-D65A128983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g6bbd26bf5d_0_0:notes">
            <a:extLst>
              <a:ext uri="{FF2B5EF4-FFF2-40B4-BE49-F238E27FC236}">
                <a16:creationId xmlns:a16="http://schemas.microsoft.com/office/drawing/2014/main" id="{ED5A9B4B-5D99-D25C-ECA5-645B6A045B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g6bbd26bf5d_0_0:notes">
            <a:extLst>
              <a:ext uri="{FF2B5EF4-FFF2-40B4-BE49-F238E27FC236}">
                <a16:creationId xmlns:a16="http://schemas.microsoft.com/office/drawing/2014/main" id="{45859906-1187-0415-5017-C710C369CFF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t-EE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176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>
          <a:extLst>
            <a:ext uri="{FF2B5EF4-FFF2-40B4-BE49-F238E27FC236}">
              <a16:creationId xmlns:a16="http://schemas.microsoft.com/office/drawing/2014/main" id="{E471D114-45F1-07F8-70C7-2EF3B5608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6bbd26bf5d_0_0:notes">
            <a:extLst>
              <a:ext uri="{FF2B5EF4-FFF2-40B4-BE49-F238E27FC236}">
                <a16:creationId xmlns:a16="http://schemas.microsoft.com/office/drawing/2014/main" id="{E20CC442-9766-148B-17A5-2805D096E31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g6bbd26bf5d_0_0:notes">
            <a:extLst>
              <a:ext uri="{FF2B5EF4-FFF2-40B4-BE49-F238E27FC236}">
                <a16:creationId xmlns:a16="http://schemas.microsoft.com/office/drawing/2014/main" id="{F1D9E8E9-4435-BE0C-6105-1B105F8C8F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g6bbd26bf5d_0_0:notes">
            <a:extLst>
              <a:ext uri="{FF2B5EF4-FFF2-40B4-BE49-F238E27FC236}">
                <a16:creationId xmlns:a16="http://schemas.microsoft.com/office/drawing/2014/main" id="{29133AFA-06D8-E009-A1C8-C3C8A8BD368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t-EE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8998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6bbd26bf5d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g6bbd26bf5d_0_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5" name="Google Shape;215;g6bbd26bf5d_0_6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t-EE"/>
              <a:t>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lt 7">
            <a:extLst>
              <a:ext uri="{FF2B5EF4-FFF2-40B4-BE49-F238E27FC236}">
                <a16:creationId xmlns:a16="http://schemas.microsoft.com/office/drawing/2014/main" id="{A50BC1D7-93EA-05C2-4D1D-44619AAAB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7"/>
            <a:ext cx="12192000" cy="6854573"/>
          </a:xfrm>
          <a:prstGeom prst="rect">
            <a:avLst/>
          </a:pr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6029E2CC-97E0-74A3-424D-D2E90806A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38509"/>
            <a:ext cx="9144000" cy="176665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t-EE"/>
              <a:t>Klõpsake juhteksemplari pealkirja laadi redigeerimiseks</a:t>
            </a:r>
            <a:endParaRPr lang="et-EE" dirty="0"/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DC73F5B7-B2E9-5DB1-CDE1-98FE97D555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24760"/>
            <a:ext cx="9144000" cy="101046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/>
              <a:t>Klõpsake juhteksemplari alapealkirja laadi redigeerimiseks</a:t>
            </a:r>
            <a:endParaRPr lang="et-EE" dirty="0"/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DFCF9BC5-B2C1-BFF8-AF2E-4384348A7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CA8D9A3C-C36B-5875-8BD7-0AEB6AD75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78AD8857-C749-6B27-8BDD-615FCA000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6326920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68F6CCBC-908C-8C43-648F-EDA1D2D01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Vertikaalteksti kohatäide 2">
            <a:extLst>
              <a:ext uri="{FF2B5EF4-FFF2-40B4-BE49-F238E27FC236}">
                <a16:creationId xmlns:a16="http://schemas.microsoft.com/office/drawing/2014/main" id="{8215C6B2-8BCC-B476-BCE9-4D439F1B08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E7FD8C7D-AC80-0523-EBAB-9BAAF47F7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18AC27B9-1BA4-5BC6-CD23-76113790A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3756AF68-C809-63E2-C7FE-393C95BFD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8655048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>
            <a:extLst>
              <a:ext uri="{FF2B5EF4-FFF2-40B4-BE49-F238E27FC236}">
                <a16:creationId xmlns:a16="http://schemas.microsoft.com/office/drawing/2014/main" id="{0773167F-6890-001A-F211-863767EE5F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Vertikaalteksti kohatäide 2">
            <a:extLst>
              <a:ext uri="{FF2B5EF4-FFF2-40B4-BE49-F238E27FC236}">
                <a16:creationId xmlns:a16="http://schemas.microsoft.com/office/drawing/2014/main" id="{A393FD04-18F8-1ACF-DDF0-8F3E6ABE60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E938EC76-2974-7D3C-59E3-4C606BB33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A26296B0-C1C0-E148-6DC0-0BE032E4B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449B3856-BBB3-5F2D-33E7-9CA622044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0703390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488ADE42-F912-89DF-A129-1CA6AF4C7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151D8552-3E48-3D96-6EAF-B15E7C0902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0382DFB3-AE24-E984-3F19-F56DC51A9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D33ED3E8-8C40-D073-E24F-3CE435221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8FE77768-AD2A-0B7B-B0CC-D160B6281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4835556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DE3348E2-2ECE-A2CF-05F3-DE194F884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CA7991EA-4AE5-CC47-842D-F7F1AEB64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0045EAF5-27AA-E6E2-EF2B-0CDA33509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C16B8008-D07C-9425-8D86-B9AC7A60E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CF9BA86E-472D-D728-8E21-B75B7EFF9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4561042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CEC19548-3816-338E-24B2-C6DC4AE74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0019BF7A-67DC-B557-E8A2-27E4304DA6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Sisu kohatäide 3">
            <a:extLst>
              <a:ext uri="{FF2B5EF4-FFF2-40B4-BE49-F238E27FC236}">
                <a16:creationId xmlns:a16="http://schemas.microsoft.com/office/drawing/2014/main" id="{0F5A2ECE-01DF-D735-ACB3-1EBDF17012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D6B64911-164C-C98C-D366-198A8F87D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CE45BDED-8A74-F1B5-066D-8793189C5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B2782016-B01D-ECC6-732B-2349F9375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8336163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95684481-AA68-9521-DD62-4B7CF92A1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7BFF9272-46CE-89EA-816D-223FD3383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Sisu kohatäide 3">
            <a:extLst>
              <a:ext uri="{FF2B5EF4-FFF2-40B4-BE49-F238E27FC236}">
                <a16:creationId xmlns:a16="http://schemas.microsoft.com/office/drawing/2014/main" id="{99F3E73E-C9CE-08FF-B5BE-78EBC2E58B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Teksti kohatäide 4">
            <a:extLst>
              <a:ext uri="{FF2B5EF4-FFF2-40B4-BE49-F238E27FC236}">
                <a16:creationId xmlns:a16="http://schemas.microsoft.com/office/drawing/2014/main" id="{57C1B3D4-A595-336A-121D-C0600D790D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6" name="Sisu kohatäide 5">
            <a:extLst>
              <a:ext uri="{FF2B5EF4-FFF2-40B4-BE49-F238E27FC236}">
                <a16:creationId xmlns:a16="http://schemas.microsoft.com/office/drawing/2014/main" id="{27226DCD-F35C-D59B-584C-9C7C968E58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7" name="Kuupäeva kohatäide 6">
            <a:extLst>
              <a:ext uri="{FF2B5EF4-FFF2-40B4-BE49-F238E27FC236}">
                <a16:creationId xmlns:a16="http://schemas.microsoft.com/office/drawing/2014/main" id="{2FA6E6E4-1E29-28DD-39AE-6F1F3F2E2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8" name="Jaluse kohatäide 7">
            <a:extLst>
              <a:ext uri="{FF2B5EF4-FFF2-40B4-BE49-F238E27FC236}">
                <a16:creationId xmlns:a16="http://schemas.microsoft.com/office/drawing/2014/main" id="{224268FC-53EB-29F9-0E5A-5367F3ADB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>
            <a:extLst>
              <a:ext uri="{FF2B5EF4-FFF2-40B4-BE49-F238E27FC236}">
                <a16:creationId xmlns:a16="http://schemas.microsoft.com/office/drawing/2014/main" id="{C8038269-B7C5-9687-7BA9-C1733069F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7191023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7D0D8E88-6C23-D6FE-7488-48CB8B60D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Kuupäeva kohatäide 2">
            <a:extLst>
              <a:ext uri="{FF2B5EF4-FFF2-40B4-BE49-F238E27FC236}">
                <a16:creationId xmlns:a16="http://schemas.microsoft.com/office/drawing/2014/main" id="{1F2B460A-8A6D-196D-4E02-3ABCBD4C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Jaluse kohatäide 3">
            <a:extLst>
              <a:ext uri="{FF2B5EF4-FFF2-40B4-BE49-F238E27FC236}">
                <a16:creationId xmlns:a16="http://schemas.microsoft.com/office/drawing/2014/main" id="{813A981D-1939-2085-D3A9-93209E151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086B94BE-B9EE-0DF1-35C9-ED1E5FF92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2529708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>
            <a:extLst>
              <a:ext uri="{FF2B5EF4-FFF2-40B4-BE49-F238E27FC236}">
                <a16:creationId xmlns:a16="http://schemas.microsoft.com/office/drawing/2014/main" id="{037F1E5E-030F-A479-D786-E27DF47F8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Jaluse kohatäide 2">
            <a:extLst>
              <a:ext uri="{FF2B5EF4-FFF2-40B4-BE49-F238E27FC236}">
                <a16:creationId xmlns:a16="http://schemas.microsoft.com/office/drawing/2014/main" id="{2EE35CE5-E758-8F2B-9041-E1CA09FBC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DFF8275D-4109-1A7D-8679-FFAC96C38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9513522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56B5CC46-99BE-D0B9-7F67-D5AF46D1F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0EC5E763-2BC1-C7EC-2325-7BDBAFD2E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2F40DF5E-8C94-5087-5D41-FB3BCB1470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0FE0746D-799F-4D0D-CD15-F3052C32E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04CAAA45-014A-41B9-AB7F-EAC29FCD4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4EE19D22-9851-5E00-2C8C-DBBD30E56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1689834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8BE73EDF-9218-B2BF-4920-59D7F2B30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Pildi kohatäide 2">
            <a:extLst>
              <a:ext uri="{FF2B5EF4-FFF2-40B4-BE49-F238E27FC236}">
                <a16:creationId xmlns:a16="http://schemas.microsoft.com/office/drawing/2014/main" id="{B009F0BB-6DF0-4BC3-4921-32ADBB28E8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t-EE"/>
              <a:t>Pildi lisamiseks klõpsake ikooni</a:t>
            </a:r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76B267F4-F83A-51BA-DA41-2C96DF98CD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EF2EE767-040E-ACB4-E3BF-76632601C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F7EE369F-D0C1-5947-7F5F-11FFA9B5B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77D2D35D-C34C-1624-1FC6-DA372D0BD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3113782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lt 7">
            <a:extLst>
              <a:ext uri="{FF2B5EF4-FFF2-40B4-BE49-F238E27FC236}">
                <a16:creationId xmlns:a16="http://schemas.microsoft.com/office/drawing/2014/main" id="{7FB8F62C-69A2-AC86-D9E4-FD4EF795E24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" y="0"/>
            <a:ext cx="12189969" cy="6858000"/>
          </a:xfrm>
          <a:prstGeom prst="rect">
            <a:avLst/>
          </a:prstGeom>
        </p:spPr>
      </p:pic>
      <p:sp>
        <p:nvSpPr>
          <p:cNvPr id="2" name="Pealkirja kohatäide 1">
            <a:extLst>
              <a:ext uri="{FF2B5EF4-FFF2-40B4-BE49-F238E27FC236}">
                <a16:creationId xmlns:a16="http://schemas.microsoft.com/office/drawing/2014/main" id="{EF09258B-4B5F-7BEA-2753-198CE6609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724" y="365125"/>
            <a:ext cx="107153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dirty="0"/>
              <a:t>Klõpsake juhteksemplari pealkirja laadi redigeerimiseks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5EF07C5C-59FA-0B51-52FC-CE02C4DCF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5724" y="1825625"/>
            <a:ext cx="10715348" cy="4211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dirty="0"/>
              <a:t>Klõpsake juhteksemplari tekstilaadide redigeerimiseks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FABE330E-7357-399F-64CB-FF4C126D7E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5724" y="6171754"/>
            <a:ext cx="2743200" cy="549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1CDEC300-3657-C0EA-CA52-86EEB1DB84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71754"/>
            <a:ext cx="4114800" cy="549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704E2236-8A8F-F0C0-EB25-50E7DAC628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171754"/>
            <a:ext cx="2850472" cy="549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35158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>
            <a:spLocks noGrp="1"/>
          </p:cNvSpPr>
          <p:nvPr>
            <p:ph type="ctrTitle"/>
          </p:nvPr>
        </p:nvSpPr>
        <p:spPr>
          <a:xfrm>
            <a:off x="1008086" y="2865747"/>
            <a:ext cx="10175827" cy="203217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>
              <a:spcBef>
                <a:spcPts val="0"/>
              </a:spcBef>
              <a:buClr>
                <a:srgbClr val="A50D12"/>
              </a:buClr>
              <a:buSzPts val="5400"/>
            </a:pPr>
            <a:r>
              <a:rPr lang="et-EE" sz="3600" dirty="0"/>
              <a:t>„</a:t>
            </a:r>
            <a:r>
              <a:rPr lang="fi-FI" sz="3600" dirty="0" err="1"/>
              <a:t>Riiklike</a:t>
            </a:r>
            <a:r>
              <a:rPr lang="fi-FI" sz="3600" dirty="0"/>
              <a:t> ja </a:t>
            </a:r>
            <a:r>
              <a:rPr lang="fi-FI" sz="3600" dirty="0" err="1"/>
              <a:t>välisprogrammide</a:t>
            </a:r>
            <a:r>
              <a:rPr lang="fi-FI" sz="3600" dirty="0"/>
              <a:t> roll ja </a:t>
            </a:r>
            <a:r>
              <a:rPr lang="fi-FI" sz="3600" dirty="0" err="1"/>
              <a:t>mõju</a:t>
            </a:r>
            <a:r>
              <a:rPr lang="fi-FI" sz="3600" dirty="0"/>
              <a:t> </a:t>
            </a:r>
            <a:r>
              <a:rPr lang="fi-FI" sz="3600" dirty="0" err="1"/>
              <a:t>piiriäärele</a:t>
            </a:r>
            <a:r>
              <a:rPr lang="fi-FI" sz="3600" dirty="0"/>
              <a:t> </a:t>
            </a:r>
            <a:r>
              <a:rPr lang="fi-FI" sz="3600" dirty="0" err="1"/>
              <a:t>elanikkonnale</a:t>
            </a:r>
            <a:r>
              <a:rPr lang="fi-FI" sz="3600" dirty="0"/>
              <a:t>. </a:t>
            </a:r>
            <a:r>
              <a:rPr lang="fi-FI" sz="3600" dirty="0" err="1"/>
              <a:t>Nende</a:t>
            </a:r>
            <a:r>
              <a:rPr lang="fi-FI" sz="3600" dirty="0"/>
              <a:t> </a:t>
            </a:r>
            <a:r>
              <a:rPr lang="fi-FI" sz="3600" dirty="0" err="1"/>
              <a:t>jätkumise</a:t>
            </a:r>
            <a:r>
              <a:rPr lang="fi-FI" sz="3600" dirty="0"/>
              <a:t> ja </a:t>
            </a:r>
            <a:r>
              <a:rPr lang="fi-FI" sz="3600" dirty="0" err="1"/>
              <a:t>suurendamise</a:t>
            </a:r>
            <a:r>
              <a:rPr lang="fi-FI" sz="3600" dirty="0"/>
              <a:t> </a:t>
            </a:r>
            <a:r>
              <a:rPr lang="fi-FI" sz="3600" dirty="0" err="1"/>
              <a:t>vajadus</a:t>
            </a:r>
            <a:r>
              <a:rPr lang="et-EE" sz="3600" dirty="0"/>
              <a:t>“</a:t>
            </a:r>
            <a:endParaRPr sz="3600" dirty="0"/>
          </a:p>
        </p:txBody>
      </p:sp>
      <p:sp>
        <p:nvSpPr>
          <p:cNvPr id="91" name="Google Shape;91;p1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0D12"/>
              </a:buClr>
              <a:buSzPts val="2400"/>
              <a:buNone/>
            </a:pPr>
            <a:r>
              <a:rPr lang="et-EE" dirty="0"/>
              <a:t>Raul Kudre</a:t>
            </a: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0D12"/>
              </a:buClr>
              <a:buSzPts val="2400"/>
              <a:buNone/>
            </a:pPr>
            <a:r>
              <a:rPr lang="et-EE" dirty="0"/>
              <a:t>Setomaa vallavanem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>
            <a:spLocks noGrp="1"/>
          </p:cNvSpPr>
          <p:nvPr>
            <p:ph type="title"/>
          </p:nvPr>
        </p:nvSpPr>
        <p:spPr>
          <a:xfrm>
            <a:off x="6453808" y="365125"/>
            <a:ext cx="422744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0D12"/>
              </a:buClr>
              <a:buSzPts val="4400"/>
              <a:buFont typeface="Arial"/>
              <a:buNone/>
            </a:pPr>
            <a:r>
              <a:rPr lang="et-EE"/>
              <a:t>Ajalooline Setomaa </a:t>
            </a:r>
            <a:endParaRPr/>
          </a:p>
        </p:txBody>
      </p:sp>
      <p:sp>
        <p:nvSpPr>
          <p:cNvPr id="99" name="Google Shape;99;p2"/>
          <p:cNvSpPr txBox="1">
            <a:spLocks noGrp="1"/>
          </p:cNvSpPr>
          <p:nvPr>
            <p:ph sz="half" idx="1"/>
          </p:nvPr>
        </p:nvSpPr>
        <p:spPr>
          <a:xfrm>
            <a:off x="6096000" y="1787424"/>
            <a:ext cx="5963400" cy="3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</a:pPr>
            <a:r>
              <a:rPr lang="et-EE" sz="3200" dirty="0">
                <a:ea typeface="Arial"/>
                <a:cs typeface="Arial"/>
                <a:sym typeface="Arial"/>
              </a:rPr>
              <a:t>Unikaalne </a:t>
            </a:r>
            <a:r>
              <a:rPr lang="et-EE" sz="3200" dirty="0"/>
              <a:t>Setomaa piirkond jaguneb Eesti ja Venemaa vahel. Suurem osa ajaloolisest Setomaast kuulub praegu Vene Föderatsiooni alla. Ajalooline Setomaa pealinn on Petseri linn. </a:t>
            </a:r>
            <a:endParaRPr sz="3200" dirty="0">
              <a:ea typeface="Arial"/>
              <a:cs typeface="Arial"/>
              <a:sym typeface="Arial"/>
            </a:endParaRPr>
          </a:p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3200" dirty="0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</a:pPr>
            <a:r>
              <a:rPr lang="et-EE" sz="3200" dirty="0"/>
              <a:t>Setomaa vald moodustab kõigest ühe protsendi Eesti Vabariigi kogupindalast.</a:t>
            </a:r>
            <a:endParaRPr sz="3200"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</a:pPr>
            <a:br>
              <a:rPr lang="et-EE" sz="2250" dirty="0"/>
            </a:br>
            <a:endParaRPr sz="1500" dirty="0"/>
          </a:p>
        </p:txBody>
      </p:sp>
      <p:sp>
        <p:nvSpPr>
          <p:cNvPr id="98" name="Google Shape;98;p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t-EE"/>
              <a:t>2</a:t>
            </a:fld>
            <a:endParaRPr/>
          </a:p>
        </p:txBody>
      </p:sp>
      <p:pic>
        <p:nvPicPr>
          <p:cNvPr id="101" name="Google Shape;10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809" y="-1"/>
            <a:ext cx="4826525" cy="665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6bbd26bf5d_0_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sp>
        <p:nvSpPr>
          <p:cNvPr id="108" name="Google Shape;108;g6bbd26bf5d_0_0"/>
          <p:cNvSpPr txBox="1">
            <a:spLocks noGrp="1"/>
          </p:cNvSpPr>
          <p:nvPr>
            <p:ph sz="half" idx="1"/>
          </p:nvPr>
        </p:nvSpPr>
        <p:spPr>
          <a:xfrm>
            <a:off x="9694688" y="588475"/>
            <a:ext cx="2101161" cy="5323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-EE" sz="2100" dirty="0">
                <a:solidFill>
                  <a:srgbClr val="222222"/>
                </a:solidFill>
              </a:rPr>
              <a:t>Setomaa vald on omavalitsusüksus Võru maakonnas. Setomaa vald moodustati 2017. aastal Meremäe, Mikitamäe ja Värska valla ühinemise teel, juurde liideti ka endise Misso valla Luhamaa </a:t>
            </a:r>
            <a:r>
              <a:rPr lang="et-EE" sz="2100" dirty="0" err="1">
                <a:solidFill>
                  <a:srgbClr val="222222"/>
                </a:solidFill>
              </a:rPr>
              <a:t>nulk</a:t>
            </a:r>
            <a:r>
              <a:rPr lang="et-EE" sz="2100" dirty="0">
                <a:solidFill>
                  <a:srgbClr val="222222"/>
                </a:solidFill>
              </a:rPr>
              <a:t>. </a:t>
            </a:r>
            <a:endParaRPr sz="2100" dirty="0">
              <a:solidFill>
                <a:srgbClr val="222222"/>
              </a:solidFill>
            </a:endParaRPr>
          </a:p>
        </p:txBody>
      </p:sp>
      <p:pic>
        <p:nvPicPr>
          <p:cNvPr id="110" name="Google Shape;110;g6bbd26bf5d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9377" y="1489224"/>
            <a:ext cx="2472039" cy="4688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3581F66-7D7F-825B-58F2-4F2057475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210" y="1489224"/>
            <a:ext cx="5318685" cy="29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>
          <a:extLst>
            <a:ext uri="{FF2B5EF4-FFF2-40B4-BE49-F238E27FC236}">
              <a16:creationId xmlns:a16="http://schemas.microsoft.com/office/drawing/2014/main" id="{8740A4ED-E684-7FAC-1FF5-D34035205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6bbd26bf5d_0_0">
            <a:extLst>
              <a:ext uri="{FF2B5EF4-FFF2-40B4-BE49-F238E27FC236}">
                <a16:creationId xmlns:a16="http://schemas.microsoft.com/office/drawing/2014/main" id="{C3B4A815-761F-A438-9A4C-B63F439C93A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SzPts val="1800"/>
            </a:pPr>
            <a:endParaRPr dirty="0"/>
          </a:p>
        </p:txBody>
      </p:sp>
      <p:pic>
        <p:nvPicPr>
          <p:cNvPr id="3" name="Sisu kohatäide 2">
            <a:extLst>
              <a:ext uri="{FF2B5EF4-FFF2-40B4-BE49-F238E27FC236}">
                <a16:creationId xmlns:a16="http://schemas.microsoft.com/office/drawing/2014/main" id="{5B7F7666-1AD0-1B11-24CF-22182785087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222431" y="1266809"/>
            <a:ext cx="6382554" cy="4894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2488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>
          <a:extLst>
            <a:ext uri="{FF2B5EF4-FFF2-40B4-BE49-F238E27FC236}">
              <a16:creationId xmlns:a16="http://schemas.microsoft.com/office/drawing/2014/main" id="{B089E174-BF72-C29A-6433-28E925821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6bbd26bf5d_0_0">
            <a:extLst>
              <a:ext uri="{FF2B5EF4-FFF2-40B4-BE49-F238E27FC236}">
                <a16:creationId xmlns:a16="http://schemas.microsoft.com/office/drawing/2014/main" id="{14C789D9-CDCC-1BEB-7975-FC8A6FE09F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fontAlgn="base"/>
            <a:r>
              <a:rPr lang="et-EE" dirty="0"/>
              <a:t>Setomaa programmid</a:t>
            </a:r>
            <a:br>
              <a:rPr lang="et-EE" dirty="0"/>
            </a:br>
            <a:r>
              <a:rPr lang="et-EE" sz="1400" dirty="0"/>
              <a:t>Seto Kongress otsustas: </a:t>
            </a:r>
            <a:br>
              <a:rPr lang="et-EE" dirty="0"/>
            </a:br>
            <a:r>
              <a:rPr lang="et-EE" sz="1400" dirty="0"/>
              <a:t>1. Seto </a:t>
            </a:r>
            <a:r>
              <a:rPr lang="et-EE" sz="1400" dirty="0" err="1"/>
              <a:t>organisatsioonidõl</a:t>
            </a:r>
            <a:r>
              <a:rPr lang="et-EE" sz="1400" dirty="0"/>
              <a:t> ja Setomaa vallal </a:t>
            </a:r>
            <a:r>
              <a:rPr lang="et-EE" sz="1400" dirty="0" err="1"/>
              <a:t>jakada</a:t>
            </a:r>
            <a:r>
              <a:rPr lang="et-EE" sz="1400" dirty="0"/>
              <a:t>’ </a:t>
            </a:r>
            <a:r>
              <a:rPr lang="et-EE" sz="1400" dirty="0" err="1"/>
              <a:t>kuuhtüüd</a:t>
            </a:r>
            <a:r>
              <a:rPr lang="et-EE" sz="1400" dirty="0"/>
              <a:t> ja </a:t>
            </a:r>
            <a:r>
              <a:rPr lang="et-EE" sz="1400" dirty="0" err="1"/>
              <a:t>võimaluisi</a:t>
            </a:r>
            <a:r>
              <a:rPr lang="et-EE" sz="1400" dirty="0"/>
              <a:t> </a:t>
            </a:r>
            <a:r>
              <a:rPr lang="et-EE" sz="1400" dirty="0" err="1"/>
              <a:t>löüdmist</a:t>
            </a:r>
            <a:r>
              <a:rPr lang="et-EE" sz="1400" dirty="0"/>
              <a:t> Eesti Vabariigi </a:t>
            </a:r>
            <a:r>
              <a:rPr lang="et-EE" sz="1400" dirty="0" err="1"/>
              <a:t>valtsusõga</a:t>
            </a:r>
            <a:r>
              <a:rPr lang="et-EE" sz="1400" dirty="0"/>
              <a:t>, </a:t>
            </a:r>
            <a:r>
              <a:rPr lang="et-EE" sz="1400" dirty="0" err="1"/>
              <a:t>õt</a:t>
            </a:r>
            <a:r>
              <a:rPr lang="et-EE" sz="1400" dirty="0"/>
              <a:t> </a:t>
            </a:r>
            <a:r>
              <a:rPr lang="et-EE" sz="1400" dirty="0" err="1"/>
              <a:t>suurõndada</a:t>
            </a:r>
            <a:r>
              <a:rPr lang="et-EE" sz="1400" dirty="0"/>
              <a:t>’ </a:t>
            </a:r>
            <a:r>
              <a:rPr lang="et-EE" sz="1400" dirty="0" err="1"/>
              <a:t>regionaalsidõ</a:t>
            </a:r>
            <a:r>
              <a:rPr lang="et-EE" sz="1400" dirty="0"/>
              <a:t> </a:t>
            </a:r>
            <a:r>
              <a:rPr lang="et-EE" sz="1400" dirty="0" err="1"/>
              <a:t>programmõ</a:t>
            </a:r>
            <a:r>
              <a:rPr lang="et-EE" sz="1400" dirty="0"/>
              <a:t> (Setomaa kultuuri ja </a:t>
            </a:r>
            <a:r>
              <a:rPr lang="et-EE" sz="1400" dirty="0" err="1"/>
              <a:t>arõnguprogramm</a:t>
            </a:r>
            <a:r>
              <a:rPr lang="et-EE" sz="1400" dirty="0"/>
              <a:t>) mahtu, </a:t>
            </a:r>
            <a:r>
              <a:rPr lang="et-EE" sz="1400" dirty="0" err="1"/>
              <a:t>õt</a:t>
            </a:r>
            <a:r>
              <a:rPr lang="et-EE" sz="1400" dirty="0"/>
              <a:t> tagada’ </a:t>
            </a:r>
            <a:r>
              <a:rPr lang="et-EE" sz="1400" dirty="0" err="1"/>
              <a:t>ettevõtlusõ</a:t>
            </a:r>
            <a:r>
              <a:rPr lang="et-EE" sz="1400" dirty="0"/>
              <a:t> </a:t>
            </a:r>
            <a:r>
              <a:rPr lang="et-EE" sz="1400" dirty="0" err="1"/>
              <a:t>arõng</a:t>
            </a:r>
            <a:r>
              <a:rPr lang="et-EE" sz="1400" dirty="0"/>
              <a:t> ja kultuuri </a:t>
            </a:r>
            <a:r>
              <a:rPr lang="et-EE" sz="1400" dirty="0" err="1"/>
              <a:t>alalhoituminõ</a:t>
            </a:r>
            <a:r>
              <a:rPr lang="et-EE" sz="1400" dirty="0"/>
              <a:t>.</a:t>
            </a:r>
            <a:br>
              <a:rPr lang="et-EE" sz="1400" dirty="0"/>
            </a:br>
            <a:endParaRPr sz="1400" dirty="0"/>
          </a:p>
        </p:txBody>
      </p:sp>
      <p:graphicFrame>
        <p:nvGraphicFramePr>
          <p:cNvPr id="2" name="Sisu kohatäide 1">
            <a:extLst>
              <a:ext uri="{FF2B5EF4-FFF2-40B4-BE49-F238E27FC236}">
                <a16:creationId xmlns:a16="http://schemas.microsoft.com/office/drawing/2014/main" id="{0045E79E-792A-C259-5783-3D1B0F24F9A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74641303"/>
              </p:ext>
            </p:extLst>
          </p:nvPr>
        </p:nvGraphicFramePr>
        <p:xfrm>
          <a:off x="516048" y="1690688"/>
          <a:ext cx="5503752" cy="4486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53635266-4AC1-FD84-3688-09BBAFF4BB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48085"/>
              </p:ext>
            </p:extLst>
          </p:nvPr>
        </p:nvGraphicFramePr>
        <p:xfrm>
          <a:off x="5758005" y="1955550"/>
          <a:ext cx="5821378" cy="4046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75940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>
          <a:extLst>
            <a:ext uri="{FF2B5EF4-FFF2-40B4-BE49-F238E27FC236}">
              <a16:creationId xmlns:a16="http://schemas.microsoft.com/office/drawing/2014/main" id="{04C9D04C-391D-72D4-7A0B-EC8DC2DD21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u kohatäide 5" descr="Pilt, millel on kujutatud tekst, kaart, Atlas, diagramm&#10;&#10;Tehisintellekti genereeritud sisu ei pruugi olla õige.">
            <a:extLst>
              <a:ext uri="{FF2B5EF4-FFF2-40B4-BE49-F238E27FC236}">
                <a16:creationId xmlns:a16="http://schemas.microsoft.com/office/drawing/2014/main" id="{EE44BA72-4B68-62D7-102B-F09C3EFAD29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091551" y="1622572"/>
            <a:ext cx="6708618" cy="4996307"/>
          </a:xfrm>
        </p:spPr>
      </p:pic>
      <p:sp>
        <p:nvSpPr>
          <p:cNvPr id="3" name="Pealkiri 2">
            <a:extLst>
              <a:ext uri="{FF2B5EF4-FFF2-40B4-BE49-F238E27FC236}">
                <a16:creationId xmlns:a16="http://schemas.microsoft.com/office/drawing/2014/main" id="{D28ED8DE-749D-D0EA-831B-8E425C0F0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2400"/>
              <a:t>Tuleks luua: „Õiglase riigikaitse programm“</a:t>
            </a:r>
            <a:endParaRPr lang="et-EE" sz="2400" dirty="0"/>
          </a:p>
        </p:txBody>
      </p:sp>
    </p:spTree>
    <p:extLst>
      <p:ext uri="{BB962C8B-B14F-4D97-AF65-F5344CB8AC3E}">
        <p14:creationId xmlns:p14="http://schemas.microsoft.com/office/powerpoint/2010/main" val="1282171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6bbd26bf5d_0_6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t-EE"/>
              <a:t>Tänan teid kuulamast!</a:t>
            </a:r>
            <a:endParaRPr/>
          </a:p>
        </p:txBody>
      </p:sp>
      <p:sp>
        <p:nvSpPr>
          <p:cNvPr id="218" name="Google Shape;218;g6bbd26bf5d_0_60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sitlus 2">
  <a:themeElements>
    <a:clrScheme name="Setomaa vald">
      <a:dk1>
        <a:srgbClr val="550027"/>
      </a:dk1>
      <a:lt1>
        <a:sysClr val="window" lastClr="FFFFFF"/>
      </a:lt1>
      <a:dk2>
        <a:srgbClr val="550027"/>
      </a:dk2>
      <a:lt2>
        <a:srgbClr val="E7E6E6"/>
      </a:lt2>
      <a:accent1>
        <a:srgbClr val="325621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handatud 1">
      <a:majorFont>
        <a:latin typeface="Bahnschrift SemiBold Condensed"/>
        <a:ea typeface=""/>
        <a:cs typeface=""/>
      </a:majorFont>
      <a:minorFont>
        <a:latin typeface="Bahnschrift Light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lus9" id="{C02D9D3F-C2C4-4AFA-ACDB-8691CE709039}" vid="{597FBFA5-EC8B-4818-B78A-78FFA9B68D9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</TotalTime>
  <Words>165</Words>
  <Application>Microsoft Office PowerPoint</Application>
  <PresentationFormat>Laiekraan</PresentationFormat>
  <Paragraphs>23</Paragraphs>
  <Slides>7</Slides>
  <Notes>7</Notes>
  <HiddenSlides>0</HiddenSlides>
  <MMClips>0</MMClips>
  <ScaleCrop>false</ScaleCrop>
  <HeadingPairs>
    <vt:vector size="6" baseType="variant">
      <vt:variant>
        <vt:lpstr>Kasutatud fondid</vt:lpstr>
      </vt:variant>
      <vt:variant>
        <vt:i4>4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7</vt:i4>
      </vt:variant>
    </vt:vector>
  </HeadingPairs>
  <TitlesOfParts>
    <vt:vector size="12" baseType="lpstr">
      <vt:lpstr>Arial</vt:lpstr>
      <vt:lpstr>Bahnschrift Light Condensed</vt:lpstr>
      <vt:lpstr>Bahnschrift SemiBold Condensed</vt:lpstr>
      <vt:lpstr>Calibri</vt:lpstr>
      <vt:lpstr>Esitlus 2</vt:lpstr>
      <vt:lpstr>„Riiklike ja välisprogrammide roll ja mõju piiriäärele elanikkonnale. Nende jätkumise ja suurendamise vajadus“</vt:lpstr>
      <vt:lpstr>Ajalooline Setomaa </vt:lpstr>
      <vt:lpstr>PowerPointi esitlus</vt:lpstr>
      <vt:lpstr>PowerPointi esitlus</vt:lpstr>
      <vt:lpstr>Setomaa programmid Seto Kongress otsustas:  1. Seto organisatsioonidõl ja Setomaa vallal jakada’ kuuhtüüd ja võimaluisi löüdmist Eesti Vabariigi valtsusõga, õt suurõndada’ regionaalsidõ programmõ (Setomaa kultuuri ja arõnguprogramm) mahtu, õt tagada’ ettevõtlusõ arõng ja kultuuri alalhoituminõ. </vt:lpstr>
      <vt:lpstr>Tuleks luua: „Õiglase riigikaitse programm“</vt:lpstr>
      <vt:lpstr>Tänan teid kuulamast!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Setomaa ja Setomaa vald</dc:title>
  <dc:creator>Omanik</dc:creator>
  <cp:lastModifiedBy>Raul Kudre</cp:lastModifiedBy>
  <cp:revision>5</cp:revision>
  <dcterms:created xsi:type="dcterms:W3CDTF">2018-11-01T13:39:37Z</dcterms:created>
  <dcterms:modified xsi:type="dcterms:W3CDTF">2025-09-03T05:28:38Z</dcterms:modified>
</cp:coreProperties>
</file>